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36452-9B50-42F4-B357-33140AD40E6E}" type="datetimeFigureOut">
              <a:rPr lang="en-US" smtClean="0"/>
              <a:t>11/7/2008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8BA1C-C2D1-4F73-B73E-6303BF7EA8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8BA1C-C2D1-4F73-B73E-6303BF7EA8A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Social Context of Negotiation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No. of parties in a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Negotiating Dyad</a:t>
            </a:r>
          </a:p>
          <a:p>
            <a:r>
              <a:rPr lang="en-US" dirty="0" smtClean="0"/>
              <a:t>Agents and constituencies</a:t>
            </a:r>
          </a:p>
          <a:p>
            <a:r>
              <a:rPr lang="en-US" dirty="0" smtClean="0"/>
              <a:t>Additional negotiators</a:t>
            </a:r>
          </a:p>
          <a:p>
            <a:r>
              <a:rPr lang="en-US" dirty="0" smtClean="0"/>
              <a:t>Negotiating teams</a:t>
            </a:r>
          </a:p>
          <a:p>
            <a:r>
              <a:rPr lang="en-US" dirty="0" smtClean="0"/>
              <a:t>Unrepresented bystanders and audiences</a:t>
            </a:r>
          </a:p>
          <a:p>
            <a:r>
              <a:rPr lang="en-US" dirty="0" smtClean="0"/>
              <a:t>Third parties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 within a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Negotiating within relationships takes place over time</a:t>
            </a:r>
          </a:p>
          <a:p>
            <a:r>
              <a:rPr lang="en-US" dirty="0" smtClean="0"/>
              <a:t>Negotiation is often not a way to discuss an issue but to learn more about each other and increase interdependence</a:t>
            </a:r>
          </a:p>
          <a:p>
            <a:r>
              <a:rPr lang="en-US" dirty="0" smtClean="0"/>
              <a:t>Resolution of simple distributive issues has implications for the future</a:t>
            </a:r>
          </a:p>
          <a:p>
            <a:r>
              <a:rPr lang="en-US" dirty="0" smtClean="0"/>
              <a:t>Distributive issues within relationships can be emotionally hot</a:t>
            </a:r>
          </a:p>
          <a:p>
            <a:r>
              <a:rPr lang="en-US" dirty="0" smtClean="0"/>
              <a:t>Negotiating within relationships may never end</a:t>
            </a:r>
          </a:p>
          <a:p>
            <a:r>
              <a:rPr lang="en-US" dirty="0" smtClean="0"/>
              <a:t>In many negotiations, the ‘other person’ is the problem</a:t>
            </a:r>
          </a:p>
          <a:p>
            <a:r>
              <a:rPr lang="en-US" dirty="0" smtClean="0"/>
              <a:t>In some negotiations relationship preservation is the negotiation goal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dimensions of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Attraction</a:t>
            </a:r>
          </a:p>
          <a:p>
            <a:r>
              <a:rPr lang="en-US" dirty="0" smtClean="0"/>
              <a:t>Rapport</a:t>
            </a:r>
          </a:p>
          <a:p>
            <a:r>
              <a:rPr lang="en-US" dirty="0" smtClean="0"/>
              <a:t>Bonding</a:t>
            </a:r>
          </a:p>
          <a:p>
            <a:r>
              <a:rPr lang="en-US" dirty="0" smtClean="0"/>
              <a:t>Breadth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Affect : liking the other person</a:t>
            </a:r>
          </a:p>
          <a:p>
            <a:r>
              <a:rPr lang="en-US" dirty="0" smtClean="0"/>
              <a:t>Stimulation: experiencing the other as intellectually challenging</a:t>
            </a:r>
          </a:p>
          <a:p>
            <a:r>
              <a:rPr lang="en-US" dirty="0" smtClean="0"/>
              <a:t>Commonality: sharing things in common</a:t>
            </a:r>
          </a:p>
          <a:p>
            <a:r>
              <a:rPr lang="en-US" dirty="0" smtClean="0"/>
              <a:t>Romantic interest: being physically attracted to the other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Trust: reliability, interpersonal integrity, altruism</a:t>
            </a:r>
          </a:p>
          <a:p>
            <a:r>
              <a:rPr lang="en-US" dirty="0" smtClean="0"/>
              <a:t>Disclosure: openness with which the parties deal with each other</a:t>
            </a:r>
          </a:p>
          <a:p>
            <a:r>
              <a:rPr lang="en-US" dirty="0" smtClean="0"/>
              <a:t>Empathy : ability to see it from the other’s point of view</a:t>
            </a:r>
          </a:p>
          <a:p>
            <a:r>
              <a:rPr lang="en-US" dirty="0" smtClean="0"/>
              <a:t>Acceptance: unconditional positive regard for the other</a:t>
            </a:r>
          </a:p>
          <a:p>
            <a:r>
              <a:rPr lang="en-US" dirty="0" smtClean="0"/>
              <a:t>Respect: a view of the other possessing a strong value system and being committed to it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Alliance: a feeling of being ‘on the same side’</a:t>
            </a:r>
          </a:p>
          <a:p>
            <a:r>
              <a:rPr lang="en-US" dirty="0" smtClean="0"/>
              <a:t>Exchange: tangible benefits which they derive from being associated with each other</a:t>
            </a:r>
          </a:p>
          <a:p>
            <a:r>
              <a:rPr lang="en-US" dirty="0" smtClean="0"/>
              <a:t>Cooperation: degree to which both parties are able to work in unison to achieve respective goals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of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Scope of the relationship: how large the </a:t>
            </a:r>
            <a:r>
              <a:rPr lang="en-US" dirty="0" err="1" smtClean="0"/>
              <a:t>the</a:t>
            </a:r>
            <a:r>
              <a:rPr lang="en-US" dirty="0" smtClean="0"/>
              <a:t> domain of relationship is</a:t>
            </a:r>
          </a:p>
          <a:p>
            <a:r>
              <a:rPr lang="en-US" dirty="0" smtClean="0"/>
              <a:t>Time horizon: how long the period of association has been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elements in managing negotiations within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Trust – calculus based, knowledge based, identification based</a:t>
            </a:r>
          </a:p>
          <a:p>
            <a:r>
              <a:rPr lang="en-US" dirty="0" smtClean="0"/>
              <a:t>Emotions – positive, negative</a:t>
            </a:r>
          </a:p>
          <a:p>
            <a:r>
              <a:rPr lang="en-US" dirty="0" smtClean="0"/>
              <a:t>Justice – distributive, procedural</a:t>
            </a:r>
            <a:r>
              <a:rPr lang="en-US" smtClean="0"/>
              <a:t>, interactive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Agreement Matrix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066800" y="1600200"/>
          <a:ext cx="7162800" cy="392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3581400"/>
              </a:tblGrid>
              <a:tr h="1981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3400" y="5715000"/>
            <a:ext cx="95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01000" y="5638800"/>
            <a:ext cx="765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638800"/>
            <a:ext cx="64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257800"/>
            <a:ext cx="720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447800"/>
            <a:ext cx="84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248335" y="3428999"/>
            <a:ext cx="1231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Agreement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2286000"/>
            <a:ext cx="189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Bedfellows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419600"/>
            <a:ext cx="180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Adversaries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2286000"/>
            <a:ext cx="1443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Allies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4419600"/>
            <a:ext cx="183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Opponents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3276600"/>
            <a:ext cx="101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Fence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Sitters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coalitions are formed, they could be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Allies – who are in agreement with a   negotiator’s goals and vision and whom the negotiator trusts.</a:t>
            </a:r>
          </a:p>
          <a:p>
            <a:r>
              <a:rPr lang="en-US" dirty="0" smtClean="0"/>
              <a:t>Opponents – people with whom the negotiator has conflicting goals and objectives, but who can be trusted to be principled and candid in their opposition</a:t>
            </a:r>
          </a:p>
          <a:p>
            <a:r>
              <a:rPr lang="en-US" dirty="0" smtClean="0"/>
              <a:t>Bedfellows – people with whom a negotiator has high agreement on objectives but with low to moderate levels of trust</a:t>
            </a:r>
          </a:p>
          <a:p>
            <a:r>
              <a:rPr lang="en-US" dirty="0" smtClean="0"/>
              <a:t>Fence sitters – parties who will not take a stand, one way or the other</a:t>
            </a:r>
          </a:p>
          <a:p>
            <a:r>
              <a:rPr lang="en-US" dirty="0" smtClean="0"/>
              <a:t>Adversaries – low in agreement, low on trust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allies</a:t>
            </a:r>
          </a:p>
          <a:p>
            <a:r>
              <a:rPr lang="en-US" dirty="0" smtClean="0"/>
              <a:t>Affirm your agreement on the collective vision or objective</a:t>
            </a:r>
          </a:p>
          <a:p>
            <a:r>
              <a:rPr lang="en-US" dirty="0" smtClean="0"/>
              <a:t>Reaffirm the quality of relationship</a:t>
            </a:r>
          </a:p>
          <a:p>
            <a:r>
              <a:rPr lang="en-US" dirty="0" smtClean="0"/>
              <a:t>Acknowledge the doubt and vulnerability that you have with respect to achieving your vision and collective goal</a:t>
            </a:r>
          </a:p>
          <a:p>
            <a:r>
              <a:rPr lang="en-US" dirty="0" smtClean="0"/>
              <a:t>Ask for advice and support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opponents</a:t>
            </a:r>
          </a:p>
          <a:p>
            <a:r>
              <a:rPr lang="en-US" dirty="0" smtClean="0"/>
              <a:t>Reaffirm that your relationship is based on trust</a:t>
            </a:r>
          </a:p>
          <a:p>
            <a:r>
              <a:rPr lang="en-US" dirty="0" smtClean="0"/>
              <a:t>State your vision or position</a:t>
            </a:r>
          </a:p>
          <a:p>
            <a:r>
              <a:rPr lang="en-US" dirty="0" smtClean="0"/>
              <a:t>State in a neutral way what you think their position or vision is</a:t>
            </a:r>
          </a:p>
          <a:p>
            <a:r>
              <a:rPr lang="en-US" dirty="0" smtClean="0"/>
              <a:t>Engage in some kind of problem solving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with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bedfellows</a:t>
            </a:r>
          </a:p>
          <a:p>
            <a:r>
              <a:rPr lang="en-US" dirty="0" smtClean="0"/>
              <a:t>Reaffirm the agreement</a:t>
            </a:r>
          </a:p>
          <a:p>
            <a:r>
              <a:rPr lang="en-US" dirty="0" smtClean="0"/>
              <a:t>Acknowledge the caution that exists</a:t>
            </a:r>
          </a:p>
          <a:p>
            <a:r>
              <a:rPr lang="en-US" dirty="0" smtClean="0"/>
              <a:t>Be clear about what you want from bedfellows in terms of their support</a:t>
            </a:r>
          </a:p>
          <a:p>
            <a:r>
              <a:rPr lang="en-US" dirty="0" smtClean="0"/>
              <a:t>Ask bedfellows what they want from you</a:t>
            </a:r>
          </a:p>
          <a:p>
            <a:r>
              <a:rPr lang="en-US" dirty="0" smtClean="0"/>
              <a:t>Try to reach an agreement on how to work together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for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fence sitters</a:t>
            </a:r>
          </a:p>
          <a:p>
            <a:r>
              <a:rPr lang="en-US" dirty="0" err="1" smtClean="0"/>
              <a:t>Stae</a:t>
            </a:r>
            <a:r>
              <a:rPr lang="en-US" dirty="0" smtClean="0"/>
              <a:t> your position on the project</a:t>
            </a:r>
          </a:p>
          <a:p>
            <a:r>
              <a:rPr lang="en-US" dirty="0" smtClean="0"/>
              <a:t>Ask where they stand</a:t>
            </a:r>
          </a:p>
          <a:p>
            <a:r>
              <a:rPr lang="en-US" dirty="0" smtClean="0"/>
              <a:t>Apply gentle pressures</a:t>
            </a:r>
          </a:p>
          <a:p>
            <a:r>
              <a:rPr lang="en-US" dirty="0" smtClean="0"/>
              <a:t>Encourage them to think about the issue and tell you what it would take to get their support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strategy to building relationships in coalitions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With adversaries</a:t>
            </a:r>
          </a:p>
          <a:p>
            <a:r>
              <a:rPr lang="en-US" dirty="0" smtClean="0"/>
              <a:t>State your visions and goals</a:t>
            </a:r>
          </a:p>
          <a:p>
            <a:r>
              <a:rPr lang="en-US" dirty="0" smtClean="0"/>
              <a:t>State in a neutral way your understanding of your adversary’s position</a:t>
            </a:r>
          </a:p>
          <a:p>
            <a:r>
              <a:rPr lang="en-US" dirty="0" smtClean="0"/>
              <a:t>Identify your own contribution to the poor relationship between you and your adversary</a:t>
            </a:r>
          </a:p>
          <a:p>
            <a:r>
              <a:rPr lang="en-US" dirty="0" smtClean="0"/>
              <a:t>End the meeting </a:t>
            </a:r>
            <a:r>
              <a:rPr lang="en-US" smtClean="0"/>
              <a:t>by restating </a:t>
            </a:r>
            <a:r>
              <a:rPr lang="en-US" dirty="0" smtClean="0"/>
              <a:t>your plan but making no demands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634</Words>
  <Application>Microsoft Office PowerPoint</Application>
  <PresentationFormat>On-screen Show (4:3)</PresentationFormat>
  <Paragraphs>94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Social Context of Negotiation</vt:lpstr>
      <vt:lpstr>No. of parties in a negotiation</vt:lpstr>
      <vt:lpstr>Negotiating within a relationship</vt:lpstr>
      <vt:lpstr>Key dimensions of relationships</vt:lpstr>
      <vt:lpstr>Attraction</vt:lpstr>
      <vt:lpstr>Rapport</vt:lpstr>
      <vt:lpstr>Bonding</vt:lpstr>
      <vt:lpstr>Breadth of relationship</vt:lpstr>
      <vt:lpstr>Key elements in managing negotiations within relationships</vt:lpstr>
      <vt:lpstr>Trust Agreement Matrix</vt:lpstr>
      <vt:lpstr>When coalitions are formed, they could be </vt:lpstr>
      <vt:lpstr>Action strategy for building relationships in coalitions</vt:lpstr>
      <vt:lpstr>Action strategy for building relationships in coalitions</vt:lpstr>
      <vt:lpstr>Action strategy for building relationships with coalitions</vt:lpstr>
      <vt:lpstr>Action strategy for building relationships in coalitions</vt:lpstr>
      <vt:lpstr>Action strategy to building relationships in coalitions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Social Context of Negotiation</dc:title>
  <dc:creator/>
  <cp:lastModifiedBy>mnt</cp:lastModifiedBy>
  <cp:revision>8</cp:revision>
  <dcterms:created xsi:type="dcterms:W3CDTF">2006-08-16T00:00:00Z</dcterms:created>
  <dcterms:modified xsi:type="dcterms:W3CDTF">2008-11-07T06:44:08Z</dcterms:modified>
</cp:coreProperties>
</file>