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6"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8" d="100"/>
          <a:sy n="38" d="100"/>
        </p:scale>
        <p:origin x="-14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A04E63-840A-400F-819E-1D98DCA20FC5}" type="datetimeFigureOut">
              <a:rPr lang="en-US" smtClean="0"/>
              <a:pPr/>
              <a:t>25-Jan-14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A04E63-840A-400F-819E-1D98DCA20FC5}" type="datetimeFigureOut">
              <a:rPr lang="en-US" smtClean="0"/>
              <a:pPr/>
              <a:t>25-Jan-14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A04E63-840A-400F-819E-1D98DCA20FC5}" type="datetimeFigureOut">
              <a:rPr lang="en-US" smtClean="0"/>
              <a:pPr/>
              <a:t>25-Jan-14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A04E63-840A-400F-819E-1D98DCA20FC5}" type="datetimeFigureOut">
              <a:rPr lang="en-US" smtClean="0"/>
              <a:pPr/>
              <a:t>25-Jan-14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A04E63-840A-400F-819E-1D98DCA20FC5}" type="datetimeFigureOut">
              <a:rPr lang="en-US" smtClean="0"/>
              <a:pPr/>
              <a:t>25-Jan-14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A04E63-840A-400F-819E-1D98DCA20FC5}" type="datetimeFigureOut">
              <a:rPr lang="en-US" smtClean="0"/>
              <a:pPr/>
              <a:t>25-Jan-14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04E63-840A-400F-819E-1D98DCA20FC5}" type="datetimeFigureOut">
              <a:rPr lang="en-US" smtClean="0"/>
              <a:pPr/>
              <a:t>25-Jan-14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A04E63-840A-400F-819E-1D98DCA20FC5}" type="datetimeFigureOut">
              <a:rPr lang="en-US" smtClean="0"/>
              <a:pPr/>
              <a:t>25-Jan-14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A04E63-840A-400F-819E-1D98DCA20FC5}" type="datetimeFigureOut">
              <a:rPr lang="en-US" smtClean="0"/>
              <a:pPr/>
              <a:t>25-Jan-14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A04E63-840A-400F-819E-1D98DCA20FC5}" type="datetimeFigureOut">
              <a:rPr lang="en-US" smtClean="0"/>
              <a:pPr/>
              <a:t>25-Jan-14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A04E63-840A-400F-819E-1D98DCA20FC5}" type="datetimeFigureOut">
              <a:rPr lang="en-US" smtClean="0"/>
              <a:pPr/>
              <a:t>25-Jan-14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AB061-5AB2-4B60-A453-57652FEB9C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04E63-840A-400F-819E-1D98DCA20FC5}" type="datetimeFigureOut">
              <a:rPr lang="en-US" smtClean="0"/>
              <a:pPr/>
              <a:t>25-Jan-14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AB061-5AB2-4B60-A453-57652FEB9C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en.wikipedia.org/wiki/Necessary_and_sufficient_condition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1"/>
            <a:ext cx="7772400" cy="1066799"/>
          </a:xfrm>
        </p:spPr>
        <p:txBody>
          <a:bodyPr>
            <a:normAutofit fontScale="90000"/>
          </a:bodyPr>
          <a:lstStyle/>
          <a:p>
            <a:r>
              <a:rPr lang="en-US" dirty="0" smtClean="0">
                <a:solidFill>
                  <a:srgbClr val="00B050"/>
                </a:solidFill>
              </a:rPr>
              <a:t>Indian Approaches </a:t>
            </a:r>
            <a:r>
              <a:rPr lang="en-US" dirty="0">
                <a:solidFill>
                  <a:srgbClr val="00B050"/>
                </a:solidFill>
              </a:rPr>
              <a:t>to Ethics</a:t>
            </a:r>
            <a:br>
              <a:rPr lang="en-US" dirty="0">
                <a:solidFill>
                  <a:srgbClr val="00B050"/>
                </a:solidFill>
              </a:rPr>
            </a:br>
            <a:endParaRPr lang="en-US" dirty="0">
              <a:solidFill>
                <a:srgbClr val="00B050"/>
              </a:solidFill>
            </a:endParaRPr>
          </a:p>
        </p:txBody>
      </p:sp>
      <p:sp>
        <p:nvSpPr>
          <p:cNvPr id="3" name="Subtitle 2"/>
          <p:cNvSpPr>
            <a:spLocks noGrp="1"/>
          </p:cNvSpPr>
          <p:nvPr>
            <p:ph type="subTitle" idx="1"/>
          </p:nvPr>
        </p:nvSpPr>
        <p:spPr>
          <a:xfrm>
            <a:off x="1066800" y="2590800"/>
            <a:ext cx="7010400" cy="3352800"/>
          </a:xfrm>
        </p:spPr>
        <p:txBody>
          <a:bodyPr/>
          <a:lstStyle/>
          <a:p>
            <a:pPr algn="l"/>
            <a:r>
              <a:rPr lang="en-US" b="1" dirty="0">
                <a:solidFill>
                  <a:schemeClr val="tx1"/>
                </a:solidFill>
              </a:rPr>
              <a:t>1. Autonomy--free-will or agency,                                                       </a:t>
            </a:r>
          </a:p>
          <a:p>
            <a:pPr algn="l"/>
            <a:r>
              <a:rPr lang="en-US" b="1" dirty="0">
                <a:solidFill>
                  <a:schemeClr val="tx1"/>
                </a:solidFill>
              </a:rPr>
              <a:t>2. Beneficence--to do good,</a:t>
            </a:r>
          </a:p>
          <a:p>
            <a:pPr algn="l"/>
            <a:r>
              <a:rPr lang="en-US" b="1" dirty="0">
                <a:solidFill>
                  <a:schemeClr val="tx1"/>
                </a:solidFill>
              </a:rPr>
              <a:t>3. Non-mala-faience--not to harm, and</a:t>
            </a:r>
          </a:p>
          <a:p>
            <a:pPr algn="l"/>
            <a:r>
              <a:rPr lang="en-US" b="1" dirty="0">
                <a:solidFill>
                  <a:schemeClr val="tx1"/>
                </a:solidFill>
              </a:rPr>
              <a:t>4. Justice--social distribution of benefits and burdens.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Moral values and most moral decision-makers descriptively and prescriptively have used these four moral principles; that they are part of or compatible with most intellectual, religious, and cultural beliefs.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Focuses on the common ground moral principles of autonomy, beneficence, non-malfeasance, and justice form the basis of moral thinking. The practicality of this approach is that it can be derived from, is consistent with, or at the very least is not in conflict with a multitude of ethical, theological, and social approaches towards moral decision-making</a:t>
            </a:r>
            <a:r>
              <a:rPr 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b="1" dirty="0"/>
              <a:t>This pluralistic approach is essential when making moral decisions institutionally, pedagogically, and in the community as pluralistic interdisciplinary groups by definition cannot agree on particular moral theories or their epistemic justifications. However, pluralistic interdisciplinary groups can and do agree on inter subjective principles.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b="1" dirty="0" smtClean="0"/>
              <a:t>In the development of a moral framework it is not a </a:t>
            </a:r>
            <a:r>
              <a:rPr lang="en-US" b="1" u="sng" dirty="0" smtClean="0">
                <a:solidFill>
                  <a:srgbClr val="C00000"/>
                </a:solidFill>
                <a:hlinkClick r:id="rId2" tooltip="Necessary and sufficient conditions"/>
              </a:rPr>
              <a:t>necessary condition</a:t>
            </a:r>
            <a:r>
              <a:rPr lang="en-US" b="1" dirty="0" smtClean="0">
                <a:solidFill>
                  <a:srgbClr val="C00000"/>
                </a:solidFill>
              </a:rPr>
              <a:t> </a:t>
            </a:r>
            <a:r>
              <a:rPr lang="en-US" b="1" dirty="0" smtClean="0"/>
              <a:t>that the epistemic origins and justifications of these principles be established. Rather the </a:t>
            </a:r>
            <a:r>
              <a:rPr lang="en-US" b="1" u="sng" dirty="0" smtClean="0">
                <a:solidFill>
                  <a:srgbClr val="C00000"/>
                </a:solidFill>
              </a:rPr>
              <a:t>sufficient condition </a:t>
            </a:r>
            <a:r>
              <a:rPr lang="en-US" b="1" dirty="0" smtClean="0"/>
              <a:t>is that most individuals and societies, would agree that both prescriptively and descriptively there is wide agreement with the existence and acceptance of the general values of autonomy, non malfeasance, beneficence, and justice.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rgbClr val="00B050"/>
                </a:solidFill>
              </a:rPr>
              <a:t>Jain Ethics</a:t>
            </a:r>
            <a:r>
              <a:rPr lang="en-US" b="1" dirty="0" smtClean="0">
                <a:solidFill>
                  <a:srgbClr val="00B050"/>
                </a:solidFill>
              </a:rPr>
              <a:t/>
            </a:r>
            <a:br>
              <a:rPr lang="en-US" b="1" dirty="0" smtClean="0">
                <a:solidFill>
                  <a:srgbClr val="00B050"/>
                </a:solidFill>
              </a:rPr>
            </a:br>
            <a:endParaRPr lang="en-US" b="1" dirty="0">
              <a:solidFill>
                <a:srgbClr val="00B050"/>
              </a:solidFill>
            </a:endParaRPr>
          </a:p>
        </p:txBody>
      </p:sp>
      <p:sp>
        <p:nvSpPr>
          <p:cNvPr id="3" name="Content Placeholder 2"/>
          <p:cNvSpPr>
            <a:spLocks noGrp="1"/>
          </p:cNvSpPr>
          <p:nvPr>
            <p:ph idx="1"/>
          </p:nvPr>
        </p:nvSpPr>
        <p:spPr/>
        <p:txBody>
          <a:bodyPr>
            <a:normAutofit fontScale="77500" lnSpcReduction="20000"/>
          </a:bodyPr>
          <a:lstStyle/>
          <a:p>
            <a:pPr lvl="0"/>
            <a:r>
              <a:rPr lang="en-US" b="1" dirty="0" smtClean="0"/>
              <a:t>In </a:t>
            </a:r>
            <a:r>
              <a:rPr lang="en-US" b="1" dirty="0"/>
              <a:t>Jainism virtues are not limited to becoming good but are also helpful in spiritual pursuit leading to liberation – </a:t>
            </a:r>
            <a:r>
              <a:rPr lang="en-US" b="1" dirty="0" err="1"/>
              <a:t>moksha</a:t>
            </a:r>
            <a:r>
              <a:rPr lang="en-US" b="1" dirty="0"/>
              <a:t>.</a:t>
            </a:r>
          </a:p>
          <a:p>
            <a:pPr lvl="0"/>
            <a:r>
              <a:rPr lang="en-US" b="1" dirty="0"/>
              <a:t>Though Jainism originated in pre historical, pre-modern, pre-technological era, implied from these foundations and moral doctrines we can draw inferences relating to advances in medicine, as there are no direct guidelines described in scriptures.</a:t>
            </a:r>
          </a:p>
          <a:p>
            <a:pPr lvl="0"/>
            <a:r>
              <a:rPr lang="en-US" b="1" i="1" dirty="0"/>
              <a:t>AHIMSA PERMO DHARAMA</a:t>
            </a:r>
            <a:r>
              <a:rPr lang="en-US" b="1" dirty="0"/>
              <a:t>: The cardinal virtue of Jainism ahimsa (do not harm) should be he basic guide line for understanding Jain view relating to bioethics.</a:t>
            </a:r>
          </a:p>
          <a:p>
            <a:pPr lvl="0"/>
            <a:r>
              <a:rPr lang="en-US" b="1" dirty="0"/>
              <a:t>It is the motivation or the thought process behind, rather than the actual act that is deciding factor.</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lvl="0"/>
            <a:r>
              <a:rPr lang="en-US" b="1" dirty="0" smtClean="0"/>
              <a:t>Social, Personal and Spiritual Ethics or Virtues in Jainism: All the virtues are based on the principle of nonviolence.</a:t>
            </a:r>
          </a:p>
          <a:p>
            <a:pPr lvl="0"/>
            <a:r>
              <a:rPr lang="en-US" b="1" dirty="0" smtClean="0"/>
              <a:t>In Jainism same virtues are described with different levels for deferent levels of spirituals persuade (major and minor vows).</a:t>
            </a:r>
          </a:p>
          <a:p>
            <a:pPr lvl="0"/>
            <a:r>
              <a:rPr lang="en-US" b="1" dirty="0" smtClean="0"/>
              <a:t>Rather than separating virtues of body, speech and mind all virtues need t be followed with body, speech and mind.</a:t>
            </a:r>
          </a:p>
          <a:p>
            <a:pPr lvl="0"/>
            <a:r>
              <a:rPr lang="en-US" b="1" dirty="0" smtClean="0"/>
              <a:t>Virtues for House Holders (Minor Vows): Non – Violence</a:t>
            </a:r>
          </a:p>
          <a:p>
            <a:pPr lvl="0"/>
            <a:r>
              <a:rPr lang="en-US" b="1" dirty="0" smtClean="0"/>
              <a:t>Non – Stealing</a:t>
            </a:r>
          </a:p>
          <a:p>
            <a:pPr lvl="0"/>
            <a:r>
              <a:rPr lang="en-US" b="1" dirty="0" smtClean="0"/>
              <a:t>Truthfulness</a:t>
            </a:r>
          </a:p>
          <a:p>
            <a:pPr lvl="0"/>
            <a:r>
              <a:rPr lang="en-US" b="1" dirty="0" smtClean="0"/>
              <a:t>Limiting Possessions</a:t>
            </a:r>
          </a:p>
          <a:p>
            <a:pPr lvl="0"/>
            <a:r>
              <a:rPr lang="en-US" b="1" dirty="0" smtClean="0"/>
              <a:t>Limited celibacy (No Adultery)</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Buddhist Ethics</a:t>
            </a:r>
            <a:endParaRPr lang="en-US" b="1" dirty="0">
              <a:solidFill>
                <a:srgbClr val="00B050"/>
              </a:solidFill>
            </a:endParaRPr>
          </a:p>
        </p:txBody>
      </p:sp>
      <p:sp>
        <p:nvSpPr>
          <p:cNvPr id="3" name="Content Placeholder 2"/>
          <p:cNvSpPr>
            <a:spLocks noGrp="1"/>
          </p:cNvSpPr>
          <p:nvPr>
            <p:ph idx="1"/>
          </p:nvPr>
        </p:nvSpPr>
        <p:spPr/>
        <p:txBody>
          <a:bodyPr>
            <a:normAutofit lnSpcReduction="10000"/>
          </a:bodyPr>
          <a:lstStyle/>
          <a:p>
            <a:pPr lvl="0"/>
            <a:r>
              <a:rPr lang="en-US" b="1" dirty="0"/>
              <a:t>Buddhist ethics is characterized y a naturalistic outlook.</a:t>
            </a:r>
          </a:p>
          <a:p>
            <a:pPr lvl="0"/>
            <a:r>
              <a:rPr lang="en-US" b="1" dirty="0"/>
              <a:t>Natural law in Buddhism is slightly different from Aristotle’s view in that it includes reincarnation and presupposes less pronounced differences between human and non – human life.</a:t>
            </a:r>
          </a:p>
          <a:p>
            <a:pPr lvl="0"/>
            <a:r>
              <a:rPr lang="en-US" b="1" dirty="0"/>
              <a:t>Ancient Buddhist philosophy  and its applications to current </a:t>
            </a:r>
            <a:r>
              <a:rPr lang="en-US" b="1" dirty="0" smtClean="0"/>
              <a:t>problem</a:t>
            </a:r>
            <a:endParaRPr lang="en-US"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r>
              <a:rPr lang="en-US" sz="11100" b="1" dirty="0"/>
              <a:t>The Four Noble Truths (</a:t>
            </a:r>
            <a:r>
              <a:rPr lang="en-US" sz="11100" b="1" dirty="0" err="1"/>
              <a:t>arya</a:t>
            </a:r>
            <a:r>
              <a:rPr lang="en-US" sz="11100" b="1" dirty="0"/>
              <a:t> </a:t>
            </a:r>
            <a:r>
              <a:rPr lang="en-US" sz="11100" b="1" dirty="0" err="1"/>
              <a:t>satya</a:t>
            </a:r>
            <a:r>
              <a:rPr lang="en-US" sz="11100" b="1" dirty="0"/>
              <a:t>)</a:t>
            </a:r>
          </a:p>
          <a:p>
            <a:pPr lvl="0"/>
            <a:r>
              <a:rPr lang="en-US" sz="11100" b="1" dirty="0"/>
              <a:t>There is suffering (</a:t>
            </a:r>
            <a:r>
              <a:rPr lang="en-US" sz="11100" b="1" dirty="0" err="1"/>
              <a:t>dukha</a:t>
            </a:r>
            <a:r>
              <a:rPr lang="en-US" sz="11100" b="1" dirty="0"/>
              <a:t>)</a:t>
            </a:r>
          </a:p>
          <a:p>
            <a:pPr lvl="0"/>
            <a:r>
              <a:rPr lang="en-US" sz="11100" b="1" dirty="0"/>
              <a:t>There is cause of suffering (</a:t>
            </a:r>
            <a:r>
              <a:rPr lang="en-US" sz="11100" b="1" dirty="0" err="1"/>
              <a:t>dukha</a:t>
            </a:r>
            <a:r>
              <a:rPr lang="en-US" sz="11100" b="1" dirty="0"/>
              <a:t> </a:t>
            </a:r>
            <a:r>
              <a:rPr lang="en-US" sz="11100" b="1" dirty="0" err="1"/>
              <a:t>samudaya</a:t>
            </a:r>
            <a:r>
              <a:rPr lang="en-US" sz="11100" b="1" dirty="0"/>
              <a:t>)</a:t>
            </a:r>
          </a:p>
          <a:p>
            <a:pPr lvl="0"/>
            <a:r>
              <a:rPr lang="en-US" sz="11100" b="1" dirty="0"/>
              <a:t>There is a cessation of suffering (</a:t>
            </a:r>
            <a:r>
              <a:rPr lang="en-US" sz="11100" b="1" dirty="0" err="1"/>
              <a:t>dukha-nirodha</a:t>
            </a:r>
            <a:r>
              <a:rPr lang="en-US" sz="11100" b="1" dirty="0"/>
              <a:t>)</a:t>
            </a:r>
          </a:p>
          <a:p>
            <a:pPr lvl="0"/>
            <a:r>
              <a:rPr lang="en-US" sz="11100" b="1" dirty="0"/>
              <a:t>There is a way leading to cessation of suffering (</a:t>
            </a:r>
            <a:r>
              <a:rPr lang="en-US" sz="11100" b="1" dirty="0" err="1"/>
              <a:t>dukha-nirodha-gamini</a:t>
            </a:r>
            <a:r>
              <a:rPr lang="en-US" sz="11100" b="1" dirty="0"/>
              <a:t> </a:t>
            </a:r>
            <a:r>
              <a:rPr lang="en-US" sz="11100" b="1" dirty="0" err="1"/>
              <a:t>pratipat</a:t>
            </a:r>
            <a:r>
              <a:rPr lang="en-US" sz="11100" b="1" dirty="0"/>
              <a:t>)</a:t>
            </a:r>
          </a:p>
          <a:p>
            <a:r>
              <a:rPr lang="en-US" sz="11100" b="1" dirty="0"/>
              <a:t> </a:t>
            </a:r>
          </a:p>
          <a:p>
            <a:r>
              <a:rPr lang="en-US" sz="11100" b="1" dirty="0"/>
              <a:t> </a:t>
            </a:r>
          </a:p>
          <a:p>
            <a:r>
              <a:rPr lang="en-US" sz="11100" b="1" dirty="0"/>
              <a:t> </a:t>
            </a:r>
          </a:p>
          <a:p>
            <a:r>
              <a:rPr lang="en-US" sz="11100" b="1" dirty="0"/>
              <a:t> </a:t>
            </a:r>
            <a:endParaRPr lang="en-US" sz="11100" dirty="0"/>
          </a:p>
          <a:p>
            <a:r>
              <a:rPr lang="en-US" b="1" dirty="0"/>
              <a:t> </a:t>
            </a:r>
            <a:endParaRPr lang="en-US" dirty="0"/>
          </a:p>
          <a:p>
            <a:r>
              <a:rPr lang="en-US" b="1" dirty="0"/>
              <a:t> </a:t>
            </a:r>
            <a:endParaRPr lang="en-US" dirty="0"/>
          </a:p>
          <a:p>
            <a:r>
              <a:rPr lang="en-US" b="1" dirty="0"/>
              <a:t> </a:t>
            </a:r>
            <a:endParaRPr lang="en-US" dirty="0"/>
          </a:p>
          <a:p>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B050"/>
                </a:solidFill>
              </a:rPr>
              <a:t>The Eight-fold Path (Buddhism)</a:t>
            </a:r>
            <a:r>
              <a:rPr lang="en-US" dirty="0" smtClean="0">
                <a:solidFill>
                  <a:srgbClr val="00B050"/>
                </a:solidFill>
              </a:rPr>
              <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p:txBody>
          <a:bodyPr>
            <a:normAutofit fontScale="70000" lnSpcReduction="20000"/>
          </a:bodyPr>
          <a:lstStyle/>
          <a:p>
            <a:r>
              <a:rPr lang="en-US" dirty="0" smtClean="0"/>
              <a:t> </a:t>
            </a:r>
          </a:p>
          <a:p>
            <a:r>
              <a:rPr lang="en-US" dirty="0" smtClean="0"/>
              <a:t/>
            </a:r>
            <a:br>
              <a:rPr lang="en-US" dirty="0" smtClean="0"/>
            </a:br>
            <a:r>
              <a:rPr lang="en-US" sz="3400" dirty="0" smtClean="0"/>
              <a:t>1</a:t>
            </a:r>
            <a:r>
              <a:rPr lang="en-US" sz="3400" b="1" dirty="0" smtClean="0"/>
              <a:t>) Right Resolve (</a:t>
            </a:r>
            <a:r>
              <a:rPr lang="en-US" sz="3400" b="1" i="1" dirty="0" err="1" smtClean="0"/>
              <a:t>sankalpa</a:t>
            </a:r>
            <a:r>
              <a:rPr lang="en-US" sz="3400" b="1" i="1" dirty="0" smtClean="0"/>
              <a:t>)</a:t>
            </a:r>
            <a:endParaRPr lang="en-US" sz="3400" b="1" dirty="0" smtClean="0"/>
          </a:p>
          <a:p>
            <a:r>
              <a:rPr lang="en-US" sz="3400" b="1" dirty="0" smtClean="0"/>
              <a:t>2) Right Intention (</a:t>
            </a:r>
            <a:r>
              <a:rPr lang="en-US" sz="3400" b="1" dirty="0" err="1" smtClean="0"/>
              <a:t>samyag</a:t>
            </a:r>
            <a:r>
              <a:rPr lang="en-US" sz="3400" b="1" dirty="0" smtClean="0"/>
              <a:t> </a:t>
            </a:r>
            <a:r>
              <a:rPr lang="en-US" sz="3400" b="1" dirty="0" err="1" smtClean="0"/>
              <a:t>drsti</a:t>
            </a:r>
            <a:r>
              <a:rPr lang="en-US" sz="3400" b="1" dirty="0" smtClean="0"/>
              <a:t>)</a:t>
            </a:r>
          </a:p>
          <a:p>
            <a:r>
              <a:rPr lang="en-US" sz="3400" b="1" dirty="0" smtClean="0"/>
              <a:t>3) Right Speech (</a:t>
            </a:r>
            <a:r>
              <a:rPr lang="en-US" sz="3400" b="1" dirty="0" err="1" smtClean="0"/>
              <a:t>vak</a:t>
            </a:r>
            <a:r>
              <a:rPr lang="en-US" sz="3400" b="1" dirty="0" smtClean="0"/>
              <a:t>)</a:t>
            </a:r>
          </a:p>
          <a:p>
            <a:r>
              <a:rPr lang="en-US" sz="3400" b="1" dirty="0" smtClean="0"/>
              <a:t>4) Right Action (</a:t>
            </a:r>
            <a:r>
              <a:rPr lang="en-US" sz="3400" b="1" dirty="0" err="1" smtClean="0"/>
              <a:t>karmanta</a:t>
            </a:r>
            <a:r>
              <a:rPr lang="en-US" sz="3400" b="1" dirty="0" smtClean="0"/>
              <a:t>)</a:t>
            </a:r>
          </a:p>
          <a:p>
            <a:r>
              <a:rPr lang="en-US" sz="3400" b="1" dirty="0" smtClean="0"/>
              <a:t>5) Right Livelihood or right living (</a:t>
            </a:r>
            <a:r>
              <a:rPr lang="en-US" sz="3400" b="1" dirty="0" err="1" smtClean="0"/>
              <a:t>ajiva</a:t>
            </a:r>
            <a:r>
              <a:rPr lang="en-US" sz="3400" b="1" dirty="0" smtClean="0"/>
              <a:t>)</a:t>
            </a:r>
          </a:p>
          <a:p>
            <a:r>
              <a:rPr lang="en-US" sz="3400" b="1" dirty="0" smtClean="0"/>
              <a:t> 6)) Right Concentration (</a:t>
            </a:r>
            <a:r>
              <a:rPr lang="en-US" sz="3400" b="1" dirty="0" err="1" smtClean="0"/>
              <a:t>samadhi</a:t>
            </a:r>
            <a:r>
              <a:rPr lang="en-US" sz="3400" b="1" dirty="0" smtClean="0"/>
              <a:t>)</a:t>
            </a:r>
          </a:p>
          <a:p>
            <a:r>
              <a:rPr lang="en-US" sz="3400" b="1" dirty="0" smtClean="0"/>
              <a:t> 7) Right Effort (</a:t>
            </a:r>
            <a:r>
              <a:rPr lang="en-US" sz="3400" b="1" dirty="0" err="1" smtClean="0"/>
              <a:t>vyayama</a:t>
            </a:r>
            <a:r>
              <a:rPr lang="en-US" sz="3400" b="1" dirty="0" smtClean="0"/>
              <a:t>)</a:t>
            </a:r>
          </a:p>
          <a:p>
            <a:r>
              <a:rPr lang="en-US" sz="3400" b="1" dirty="0" smtClean="0"/>
              <a:t>8) Right Mindedness or Right Thought (</a:t>
            </a:r>
            <a:r>
              <a:rPr lang="en-US" sz="3400" b="1" dirty="0" err="1" smtClean="0"/>
              <a:t>smrti</a:t>
            </a:r>
            <a:r>
              <a:rPr lang="en-US" sz="3400" b="1" dirty="0" smtClean="0"/>
              <a:t>)</a:t>
            </a:r>
          </a:p>
          <a:p>
            <a:r>
              <a:rPr lang="en-US" sz="3400" b="1" dirty="0" smtClean="0"/>
              <a:t> </a:t>
            </a:r>
          </a:p>
          <a:p>
            <a:r>
              <a:rPr lang="en-US" dirty="0" smtClean="0"/>
              <a:t/>
            </a:r>
            <a:br>
              <a:rPr lang="en-US" dirty="0" smtClean="0"/>
            </a:br>
            <a:r>
              <a:rPr lang="en-US" b="1" dirty="0" smtClean="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458200" cy="4525963"/>
          </a:xfrm>
        </p:spPr>
        <p:txBody>
          <a:bodyPr>
            <a:normAutofit fontScale="77500" lnSpcReduction="20000"/>
          </a:bodyPr>
          <a:lstStyle/>
          <a:p>
            <a:pPr lvl="0"/>
            <a:r>
              <a:rPr lang="en-US" b="1" dirty="0" smtClean="0"/>
              <a:t>Hinduism shares with other religious traditions a positive attitude toward medicine and the healing art but it is distinctive in that it has its own indigenous system of medicine (</a:t>
            </a:r>
            <a:r>
              <a:rPr lang="en-US" b="1" i="1" u="sng" dirty="0" err="1" smtClean="0"/>
              <a:t>Ayurveda</a:t>
            </a:r>
            <a:r>
              <a:rPr lang="en-US" b="1" i="1" u="sng" dirty="0" smtClean="0"/>
              <a:t>)</a:t>
            </a:r>
            <a:r>
              <a:rPr lang="en-US" b="1" dirty="0" smtClean="0"/>
              <a:t> with written manuals that commence on health issues.</a:t>
            </a:r>
          </a:p>
          <a:p>
            <a:pPr lvl="0"/>
            <a:r>
              <a:rPr lang="en-US" b="1" dirty="0" smtClean="0"/>
              <a:t>Hindu ethics flows from three basis principles of Hindu philosophy : </a:t>
            </a:r>
            <a:r>
              <a:rPr lang="en-US" b="1" dirty="0" err="1" smtClean="0"/>
              <a:t>i</a:t>
            </a:r>
            <a:r>
              <a:rPr lang="en-US" b="1" dirty="0" smtClean="0"/>
              <a:t>)Transcendent character of human life expressed through principles of quality and sanctity of life, </a:t>
            </a:r>
          </a:p>
          <a:p>
            <a:pPr lvl="0"/>
            <a:r>
              <a:rPr lang="en-US" b="1" dirty="0" smtClean="0"/>
              <a:t>ii)The duty to preserve and guard individual and common welfare, </a:t>
            </a:r>
          </a:p>
          <a:p>
            <a:pPr lvl="0"/>
            <a:r>
              <a:rPr lang="en-US" b="1" dirty="0" smtClean="0"/>
              <a:t>iii)The duty to address imbalance in the processes of nature that threaten the well-being of human and nonhuman life.</a:t>
            </a:r>
          </a:p>
          <a:p>
            <a:endParaRPr lang="en-US"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650</Words>
  <Application>Microsoft Office PowerPoint</Application>
  <PresentationFormat>On-screen Show (4:3)</PresentationFormat>
  <Paragraphs>54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Indian Approaches to Ethics </vt:lpstr>
      <vt:lpstr>Slide 2</vt:lpstr>
      <vt:lpstr>Slide 3</vt:lpstr>
      <vt:lpstr>Slide 4</vt:lpstr>
      <vt:lpstr>Slide 5</vt:lpstr>
      <vt:lpstr>Jain Ethics </vt:lpstr>
      <vt:lpstr>Slide 7</vt:lpstr>
      <vt:lpstr>Buddhist Ethics</vt:lpstr>
      <vt:lpstr>Slide 9</vt:lpstr>
      <vt:lpstr>The Eight-fold Path (Buddhism) </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 Approaches to Ethics</dc:title>
  <dc:creator>bibhu</dc:creator>
  <cp:lastModifiedBy>bibhu</cp:lastModifiedBy>
  <cp:revision>4</cp:revision>
  <dcterms:created xsi:type="dcterms:W3CDTF">2014-01-07T05:06:52Z</dcterms:created>
  <dcterms:modified xsi:type="dcterms:W3CDTF">2014-01-25T04:57:10Z</dcterms:modified>
</cp:coreProperties>
</file>